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7772400"/>
  <p:notesSz cx="7010400" cy="9296400"/>
  <p:defaultTextStyle>
    <a:defPPr>
      <a:defRPr lang="en-US"/>
    </a:defPPr>
    <a:lvl1pPr marL="0" algn="l" defTabSz="1174823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87413" algn="l" defTabSz="1174823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74823" algn="l" defTabSz="1174823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762233" algn="l" defTabSz="1174823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349647" algn="l" defTabSz="1174823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937058" algn="l" defTabSz="1174823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524470" algn="l" defTabSz="1174823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4111880" algn="l" defTabSz="1174823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699294" algn="l" defTabSz="1174823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02" y="62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414487"/>
            <a:ext cx="10881360" cy="1666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4404360"/>
            <a:ext cx="896112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2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49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7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4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1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699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73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7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67" y="352642"/>
            <a:ext cx="4031614" cy="75169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352642"/>
            <a:ext cx="11885931" cy="75169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57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8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7" y="4994492"/>
            <a:ext cx="10881360" cy="154368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7" y="3294276"/>
            <a:ext cx="10881360" cy="1700212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41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7482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223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3496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93705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52447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41118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6992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7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8" y="2054649"/>
            <a:ext cx="7958772" cy="581490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3" y="2054649"/>
            <a:ext cx="7958774" cy="581490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0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11256"/>
            <a:ext cx="1152144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739795"/>
            <a:ext cx="5656263" cy="725064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413" indent="0">
              <a:buNone/>
              <a:defRPr sz="2600" b="1"/>
            </a:lvl2pPr>
            <a:lvl3pPr marL="1174823" indent="0">
              <a:buNone/>
              <a:defRPr sz="2200" b="1"/>
            </a:lvl3pPr>
            <a:lvl4pPr marL="1762233" indent="0">
              <a:buNone/>
              <a:defRPr sz="2100" b="1"/>
            </a:lvl4pPr>
            <a:lvl5pPr marL="2349647" indent="0">
              <a:buNone/>
              <a:defRPr sz="2100" b="1"/>
            </a:lvl5pPr>
            <a:lvl6pPr marL="2937058" indent="0">
              <a:buNone/>
              <a:defRPr sz="2100" b="1"/>
            </a:lvl6pPr>
            <a:lvl7pPr marL="3524470" indent="0">
              <a:buNone/>
              <a:defRPr sz="2100" b="1"/>
            </a:lvl7pPr>
            <a:lvl8pPr marL="4111880" indent="0">
              <a:buNone/>
              <a:defRPr sz="2100" b="1"/>
            </a:lvl8pPr>
            <a:lvl9pPr marL="4699294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464859"/>
            <a:ext cx="5656263" cy="447812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739795"/>
            <a:ext cx="5658486" cy="725064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413" indent="0">
              <a:buNone/>
              <a:defRPr sz="2600" b="1"/>
            </a:lvl2pPr>
            <a:lvl3pPr marL="1174823" indent="0">
              <a:buNone/>
              <a:defRPr sz="2200" b="1"/>
            </a:lvl3pPr>
            <a:lvl4pPr marL="1762233" indent="0">
              <a:buNone/>
              <a:defRPr sz="2100" b="1"/>
            </a:lvl4pPr>
            <a:lvl5pPr marL="2349647" indent="0">
              <a:buNone/>
              <a:defRPr sz="2100" b="1"/>
            </a:lvl5pPr>
            <a:lvl6pPr marL="2937058" indent="0">
              <a:buNone/>
              <a:defRPr sz="2100" b="1"/>
            </a:lvl6pPr>
            <a:lvl7pPr marL="3524470" indent="0">
              <a:buNone/>
              <a:defRPr sz="2100" b="1"/>
            </a:lvl7pPr>
            <a:lvl8pPr marL="4111880" indent="0">
              <a:buNone/>
              <a:defRPr sz="2100" b="1"/>
            </a:lvl8pPr>
            <a:lvl9pPr marL="4699294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464859"/>
            <a:ext cx="5658486" cy="447812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96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3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9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90" y="309458"/>
            <a:ext cx="4211637" cy="131699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69" y="309458"/>
            <a:ext cx="7156451" cy="6633528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90" y="1626448"/>
            <a:ext cx="4211637" cy="5316538"/>
          </a:xfrm>
        </p:spPr>
        <p:txBody>
          <a:bodyPr/>
          <a:lstStyle>
            <a:lvl1pPr marL="0" indent="0">
              <a:buNone/>
              <a:defRPr sz="1700"/>
            </a:lvl1pPr>
            <a:lvl2pPr marL="587413" indent="0">
              <a:buNone/>
              <a:defRPr sz="1600"/>
            </a:lvl2pPr>
            <a:lvl3pPr marL="1174823" indent="0">
              <a:buNone/>
              <a:defRPr sz="1400"/>
            </a:lvl3pPr>
            <a:lvl4pPr marL="1762233" indent="0">
              <a:buNone/>
              <a:defRPr sz="1200"/>
            </a:lvl4pPr>
            <a:lvl5pPr marL="2349647" indent="0">
              <a:buNone/>
              <a:defRPr sz="1200"/>
            </a:lvl5pPr>
            <a:lvl6pPr marL="2937058" indent="0">
              <a:buNone/>
              <a:defRPr sz="1200"/>
            </a:lvl6pPr>
            <a:lvl7pPr marL="3524470" indent="0">
              <a:buNone/>
              <a:defRPr sz="1200"/>
            </a:lvl7pPr>
            <a:lvl8pPr marL="4111880" indent="0">
              <a:buNone/>
              <a:defRPr sz="1200"/>
            </a:lvl8pPr>
            <a:lvl9pPr marL="4699294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48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5440685"/>
            <a:ext cx="7680960" cy="642303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94477"/>
            <a:ext cx="7680960" cy="4663440"/>
          </a:xfrm>
        </p:spPr>
        <p:txBody>
          <a:bodyPr/>
          <a:lstStyle>
            <a:lvl1pPr marL="0" indent="0">
              <a:buNone/>
              <a:defRPr sz="4200"/>
            </a:lvl1pPr>
            <a:lvl2pPr marL="587413" indent="0">
              <a:buNone/>
              <a:defRPr sz="3600"/>
            </a:lvl2pPr>
            <a:lvl3pPr marL="1174823" indent="0">
              <a:buNone/>
              <a:defRPr sz="3100"/>
            </a:lvl3pPr>
            <a:lvl4pPr marL="1762233" indent="0">
              <a:buNone/>
              <a:defRPr sz="2600"/>
            </a:lvl4pPr>
            <a:lvl5pPr marL="2349647" indent="0">
              <a:buNone/>
              <a:defRPr sz="2600"/>
            </a:lvl5pPr>
            <a:lvl6pPr marL="2937058" indent="0">
              <a:buNone/>
              <a:defRPr sz="2600"/>
            </a:lvl6pPr>
            <a:lvl7pPr marL="3524470" indent="0">
              <a:buNone/>
              <a:defRPr sz="2600"/>
            </a:lvl7pPr>
            <a:lvl8pPr marL="4111880" indent="0">
              <a:buNone/>
              <a:defRPr sz="2600"/>
            </a:lvl8pPr>
            <a:lvl9pPr marL="4699294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6082988"/>
            <a:ext cx="7680960" cy="912177"/>
          </a:xfrm>
        </p:spPr>
        <p:txBody>
          <a:bodyPr/>
          <a:lstStyle>
            <a:lvl1pPr marL="0" indent="0">
              <a:buNone/>
              <a:defRPr sz="1700"/>
            </a:lvl1pPr>
            <a:lvl2pPr marL="587413" indent="0">
              <a:buNone/>
              <a:defRPr sz="1600"/>
            </a:lvl2pPr>
            <a:lvl3pPr marL="1174823" indent="0">
              <a:buNone/>
              <a:defRPr sz="1400"/>
            </a:lvl3pPr>
            <a:lvl4pPr marL="1762233" indent="0">
              <a:buNone/>
              <a:defRPr sz="1200"/>
            </a:lvl4pPr>
            <a:lvl5pPr marL="2349647" indent="0">
              <a:buNone/>
              <a:defRPr sz="1200"/>
            </a:lvl5pPr>
            <a:lvl6pPr marL="2937058" indent="0">
              <a:buNone/>
              <a:defRPr sz="1200"/>
            </a:lvl6pPr>
            <a:lvl7pPr marL="3524470" indent="0">
              <a:buNone/>
              <a:defRPr sz="1200"/>
            </a:lvl7pPr>
            <a:lvl8pPr marL="4111880" indent="0">
              <a:buNone/>
              <a:defRPr sz="1200"/>
            </a:lvl8pPr>
            <a:lvl9pPr marL="4699294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9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11256"/>
            <a:ext cx="11521440" cy="1295400"/>
          </a:xfrm>
          <a:prstGeom prst="rect">
            <a:avLst/>
          </a:prstGeom>
        </p:spPr>
        <p:txBody>
          <a:bodyPr vert="horz" lIns="117482" tIns="58740" rIns="117482" bIns="587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813562"/>
            <a:ext cx="11521440" cy="5129424"/>
          </a:xfrm>
          <a:prstGeom prst="rect">
            <a:avLst/>
          </a:prstGeom>
        </p:spPr>
        <p:txBody>
          <a:bodyPr vert="horz" lIns="117482" tIns="58740" rIns="117482" bIns="587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7203869"/>
            <a:ext cx="2987040" cy="413807"/>
          </a:xfrm>
          <a:prstGeom prst="rect">
            <a:avLst/>
          </a:prstGeom>
        </p:spPr>
        <p:txBody>
          <a:bodyPr vert="horz" lIns="117482" tIns="58740" rIns="117482" bIns="5874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7D1EC-23D7-404F-9D56-B8C04242D9DB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7203869"/>
            <a:ext cx="4053840" cy="413807"/>
          </a:xfrm>
          <a:prstGeom prst="rect">
            <a:avLst/>
          </a:prstGeom>
        </p:spPr>
        <p:txBody>
          <a:bodyPr vert="horz" lIns="117482" tIns="58740" rIns="117482" bIns="5874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7203869"/>
            <a:ext cx="2987040" cy="413807"/>
          </a:xfrm>
          <a:prstGeom prst="rect">
            <a:avLst/>
          </a:prstGeom>
        </p:spPr>
        <p:txBody>
          <a:bodyPr vert="horz" lIns="117482" tIns="58740" rIns="117482" bIns="5874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12B34-FFA7-4BB6-96DE-754303131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0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4823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557" indent="-440557" algn="l" defTabSz="1174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54543" indent="-367133" algn="l" defTabSz="1174823" rtl="0" eaLnBrk="1" latinLnBrk="0" hangingPunct="1">
        <a:spcBef>
          <a:spcPct val="20000"/>
        </a:spcBef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8530" indent="-293703" algn="l" defTabSz="1174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5938" indent="-293703" algn="l" defTabSz="1174823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3350" indent="-293703" algn="l" defTabSz="1174823" rtl="0" eaLnBrk="1" latinLnBrk="0" hangingPunct="1">
        <a:spcBef>
          <a:spcPct val="20000"/>
        </a:spcBef>
        <a:buFont typeface="Arial" panose="020B0604020202020204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0763" indent="-293703" algn="l" defTabSz="1174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18177" indent="-293703" algn="l" defTabSz="1174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5587" indent="-293703" algn="l" defTabSz="1174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2999" indent="-293703" algn="l" defTabSz="11748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4823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87413" algn="l" defTabSz="1174823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823" algn="l" defTabSz="1174823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233" algn="l" defTabSz="1174823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49647" algn="l" defTabSz="1174823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937058" algn="l" defTabSz="1174823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524470" algn="l" defTabSz="1174823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111880" algn="l" defTabSz="1174823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699294" algn="l" defTabSz="1174823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www.questproducts.us/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76199" y="2336779"/>
            <a:ext cx="6400800" cy="480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96705" y="795127"/>
            <a:ext cx="6324279" cy="17248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Title 3"/>
          <p:cNvSpPr>
            <a:spLocks noGrp="1"/>
          </p:cNvSpPr>
          <p:nvPr>
            <p:ph type="ctrTitle"/>
          </p:nvPr>
        </p:nvSpPr>
        <p:spPr>
          <a:xfrm>
            <a:off x="152400" y="903669"/>
            <a:ext cx="3810000" cy="1458531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STRESS MASTER</a:t>
            </a:r>
            <a:b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with  </a:t>
            </a:r>
            <a:r>
              <a:rPr lang="en-US" sz="2400" b="1" dirty="0"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UTE</a:t>
            </a:r>
            <a:r>
              <a:rPr lang="en-US" sz="1200" b="1" dirty="0"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®</a:t>
            </a:r>
            <a:br>
              <a:rPr lang="en-US" sz="1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rgbClr val="FFFF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0-0-31</a:t>
            </a:r>
            <a:r>
              <a:rPr lang="en-US" sz="12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73" name="Picture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599" y="965178"/>
            <a:ext cx="1676400" cy="1142323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447" y="3281632"/>
            <a:ext cx="2776152" cy="1562100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558" y="4828043"/>
            <a:ext cx="2482882" cy="1981200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685799" y="4648200"/>
            <a:ext cx="2057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□</a:t>
            </a:r>
            <a:r>
              <a:rPr lang="nl-NL" sz="1600" b="1" dirty="0"/>
              <a:t> </a:t>
            </a:r>
            <a:r>
              <a:rPr lang="nl-NL" sz="1000" b="1" dirty="0"/>
              <a:t>2.5  gal/9.46 liters </a:t>
            </a:r>
          </a:p>
          <a:p>
            <a:r>
              <a:rPr lang="nl-NL" sz="1000" b="1" dirty="0"/>
              <a:t>Net Wt.  13.3 lb/gal or 1.59kg/liter</a:t>
            </a:r>
          </a:p>
          <a:p>
            <a:r>
              <a:rPr lang="en-US" sz="1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□</a:t>
            </a:r>
            <a:r>
              <a:rPr lang="en-US" sz="1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US" sz="1000" b="1" dirty="0"/>
              <a:t>2 x 2.5 gal. (18.92 </a:t>
            </a:r>
            <a:r>
              <a:rPr lang="en-US" sz="1000" b="1" dirty="0" err="1"/>
              <a:t>ltr</a:t>
            </a:r>
            <a:r>
              <a:rPr lang="en-US" sz="1000" b="1" dirty="0"/>
              <a:t>.) Net Wt. </a:t>
            </a:r>
          </a:p>
          <a:p>
            <a:r>
              <a:rPr lang="en-US" sz="1000" b="1" dirty="0"/>
              <a:t> 66.50 lbs.  case weight </a:t>
            </a:r>
          </a:p>
          <a:p>
            <a:r>
              <a:rPr lang="en-US" sz="1600" b="1" dirty="0"/>
              <a:t>□ </a:t>
            </a:r>
            <a:r>
              <a:rPr lang="en-US" sz="1000" b="1" dirty="0"/>
              <a:t>30 gal. Drum/113.5 liters</a:t>
            </a:r>
            <a:endParaRPr lang="en-US" sz="1600" b="1" dirty="0"/>
          </a:p>
          <a:p>
            <a:r>
              <a:rPr lang="en-US" sz="1600" b="1" dirty="0"/>
              <a:t>□ </a:t>
            </a:r>
            <a:r>
              <a:rPr lang="en-US" sz="1000" b="1" dirty="0"/>
              <a:t>55 gal. Drum /208 liters</a:t>
            </a:r>
          </a:p>
          <a:p>
            <a:r>
              <a:rPr lang="en-US" sz="1600" b="1" dirty="0"/>
              <a:t>□ </a:t>
            </a:r>
            <a:r>
              <a:rPr lang="en-US" sz="1000" b="1" dirty="0"/>
              <a:t>250 gal tote /946.3 liters</a:t>
            </a:r>
          </a:p>
          <a:p>
            <a:r>
              <a:rPr lang="en-US" sz="1600" b="1" dirty="0"/>
              <a:t>□ </a:t>
            </a:r>
            <a:r>
              <a:rPr lang="en-US" sz="1000" b="1" dirty="0"/>
              <a:t>270 gal Tote/1022 liters</a:t>
            </a:r>
            <a:endParaRPr lang="en-US" sz="16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2949558" y="2502010"/>
            <a:ext cx="33330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Contains   UTE -  Uptake Enhancement Technology</a:t>
            </a:r>
          </a:p>
        </p:txBody>
      </p:sp>
      <p:sp>
        <p:nvSpPr>
          <p:cNvPr id="79" name="Rectangle 78"/>
          <p:cNvSpPr/>
          <p:nvPr/>
        </p:nvSpPr>
        <p:spPr>
          <a:xfrm>
            <a:off x="6476998" y="685800"/>
            <a:ext cx="6324601" cy="6426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6781800" y="1275561"/>
            <a:ext cx="5715000" cy="5064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Title 1"/>
          <p:cNvSpPr txBox="1">
            <a:spLocks/>
          </p:cNvSpPr>
          <p:nvPr/>
        </p:nvSpPr>
        <p:spPr>
          <a:xfrm>
            <a:off x="6758940" y="762000"/>
            <a:ext cx="5760720" cy="609600"/>
          </a:xfrm>
          <a:prstGeom prst="rect">
            <a:avLst/>
          </a:prstGeom>
        </p:spPr>
        <p:txBody>
          <a:bodyPr vert="horz" lIns="117482" tIns="58740" rIns="117482" bIns="58740" rtlCol="0" anchor="ctr">
            <a:normAutofit/>
          </a:bodyPr>
          <a:lstStyle>
            <a:lvl1pPr algn="ctr" defTabSz="1174823" rtl="0" eaLnBrk="1" latinLnBrk="0" hangingPunct="1">
              <a:spcBef>
                <a:spcPct val="0"/>
              </a:spcBef>
              <a:buNone/>
              <a:defRPr sz="57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STRESS MASTER  0-0-31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781800" y="1275561"/>
            <a:ext cx="2590800" cy="2839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Precaution:  Stress Master with uptake Enhancement Technology (UTE) is a highly concentrated material.  If applying in combination with other materials, a compatibility test is recommended to avoid potential incompatibilities. Some complex concentrated tank mixes could show </a:t>
            </a:r>
            <a:r>
              <a:rPr 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phytotoxicity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 when applied in very low water volumes during periods of high heat and humidity.  Stress Master remains in the liquid phase on leaf surfaces for a prolonged period of time and demonstrates pronounced spray adjuvant properties.  Stress Master potassium phosphite  fertilizer stimulates plant health by  helping to increasing plant health  during periods of stress. 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010400" y="4876800"/>
            <a:ext cx="548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6715125" y="4231987"/>
            <a:ext cx="268577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Guaranteed Analysis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 Soluble Potash (K20) …………………31.00%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 Contains no  readily available phosphate 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781800" y="6248400"/>
            <a:ext cx="4953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900" dirty="0">
                <a:solidFill>
                  <a:srgbClr val="1F73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regarding the contents  and levels of metals in this product is available by calling  785-542-2577  or www.questproducts.us</a:t>
            </a:r>
            <a:endParaRPr lang="en-US" sz="900" dirty="0">
              <a:solidFill>
                <a:srgbClr val="1F73EF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125200" y="5351871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23611 Linwood Road</a:t>
            </a:r>
          </a:p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Linwood, Kansas 66052 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0820400" y="5762908"/>
            <a:ext cx="1676401" cy="561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 785-542-2577 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  <a:hlinkClick r:id="rId5"/>
            </a:endParaRPr>
          </a:p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www.QuestProducts.us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9" name="Table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047676"/>
              </p:ext>
            </p:extLst>
          </p:nvPr>
        </p:nvGraphicFramePr>
        <p:xfrm>
          <a:off x="9448520" y="1503867"/>
          <a:ext cx="3048001" cy="2248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61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Application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Rate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Comments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655">
                <a:tc>
                  <a:txBody>
                    <a:bodyPr/>
                    <a:lstStyle/>
                    <a:p>
                      <a:r>
                        <a:rPr lang="en-US" sz="700" b="1" baseline="0" dirty="0">
                          <a:latin typeface="Arial Narrow" panose="020B0606020202030204" pitchFamily="34" charset="0"/>
                        </a:rPr>
                        <a:t> TURF GRASS</a:t>
                      </a:r>
                    </a:p>
                    <a:p>
                      <a:r>
                        <a:rPr lang="en-US" sz="700" b="1" baseline="0" dirty="0">
                          <a:latin typeface="Arial Narrow" panose="020B0606020202030204" pitchFamily="34" charset="0"/>
                        </a:rPr>
                        <a:t>Tees, greens&amp; approaches, lawn, landscape turf and sports turf.</a:t>
                      </a:r>
                      <a:endParaRPr lang="en-US" sz="7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b="1" baseline="0" dirty="0">
                          <a:latin typeface="Arial Narrow" panose="020B0606020202030204" pitchFamily="34" charset="0"/>
                        </a:rPr>
                        <a:t>2 oz. to 5 oz. </a:t>
                      </a:r>
                      <a:r>
                        <a:rPr lang="en-US" sz="700" b="1" dirty="0">
                          <a:latin typeface="Arial Narrow" panose="020B0606020202030204" pitchFamily="34" charset="0"/>
                        </a:rPr>
                        <a:t>. per 1,000 </a:t>
                      </a:r>
                      <a:r>
                        <a:rPr lang="en-US" sz="700" b="1" dirty="0" err="1">
                          <a:latin typeface="Arial Narrow" panose="020B0606020202030204" pitchFamily="34" charset="0"/>
                        </a:rPr>
                        <a:t>sq</a:t>
                      </a:r>
                      <a:r>
                        <a:rPr lang="en-US" sz="700" b="1" dirty="0">
                          <a:latin typeface="Arial Narrow" panose="020B0606020202030204" pitchFamily="34" charset="0"/>
                        </a:rPr>
                        <a:t>/ft.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kern="700" dirty="0">
                          <a:latin typeface="Arial Narrow" panose="020B0606020202030204" pitchFamily="34" charset="0"/>
                        </a:rPr>
                        <a:t>During periods of active</a:t>
                      </a:r>
                      <a:r>
                        <a:rPr lang="en-US" sz="700" kern="700" baseline="0" dirty="0">
                          <a:latin typeface="Arial Narrow" panose="020B0606020202030204" pitchFamily="34" charset="0"/>
                        </a:rPr>
                        <a:t> growth or stress apply every 14 days to 21days in a minimum of 1.5 gallons of water/ 1,000 sq. ft.</a:t>
                      </a:r>
                      <a:endParaRPr lang="en-US" sz="700" kern="7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r>
                        <a:rPr lang="en-US" sz="700" b="1" dirty="0">
                          <a:latin typeface="Arial Narrow" panose="020B0606020202030204" pitchFamily="34" charset="0"/>
                        </a:rPr>
                        <a:t>General landscape and  nursery  greenhouse plant application either as foliar or drench</a:t>
                      </a:r>
                    </a:p>
                    <a:p>
                      <a:endParaRPr lang="en-US" sz="700" b="1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en-US" sz="700" b="1" dirty="0">
                          <a:latin typeface="Arial Narrow" panose="020B0606020202030204" pitchFamily="34" charset="0"/>
                        </a:rPr>
                        <a:t>Arbor culture 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b="1" dirty="0">
                          <a:latin typeface="Arial Narrow" panose="020B0606020202030204" pitchFamily="34" charset="0"/>
                        </a:rPr>
                        <a:t>Water</a:t>
                      </a:r>
                      <a:r>
                        <a:rPr lang="en-US" sz="700" b="1" baseline="0" dirty="0">
                          <a:latin typeface="Arial Narrow" panose="020B0606020202030204" pitchFamily="34" charset="0"/>
                        </a:rPr>
                        <a:t> ratio application: </a:t>
                      </a:r>
                    </a:p>
                    <a:p>
                      <a:r>
                        <a:rPr lang="en-US" sz="700" b="1" baseline="0" dirty="0">
                          <a:latin typeface="Arial Narrow" panose="020B0606020202030204" pitchFamily="34" charset="0"/>
                        </a:rPr>
                        <a:t> 1 qt. to 2 </a:t>
                      </a:r>
                      <a:r>
                        <a:rPr lang="en-US" sz="700" b="1" baseline="0" dirty="0" err="1">
                          <a:latin typeface="Arial Narrow" panose="020B0606020202030204" pitchFamily="34" charset="0"/>
                        </a:rPr>
                        <a:t>qt</a:t>
                      </a:r>
                      <a:r>
                        <a:rPr lang="en-US" sz="700" b="1" baseline="0" dirty="0">
                          <a:latin typeface="Arial Narrow" panose="020B0606020202030204" pitchFamily="34" charset="0"/>
                        </a:rPr>
                        <a:t>  to 100 gallons of solution</a:t>
                      </a:r>
                    </a:p>
                    <a:p>
                      <a:endParaRPr lang="en-US" sz="700" b="1" baseline="0" dirty="0">
                        <a:latin typeface="Arial Narrow" panose="020B0606020202030204" pitchFamily="34" charset="0"/>
                      </a:endParaRPr>
                    </a:p>
                    <a:p>
                      <a:endParaRPr lang="en-US" sz="700" b="1" baseline="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en-US" sz="700" b="1" baseline="0" dirty="0">
                          <a:latin typeface="Arial Narrow" panose="020B0606020202030204" pitchFamily="34" charset="0"/>
                        </a:rPr>
                        <a:t>Foliar  apply 2 qt. per 100 gal or  3 </a:t>
                      </a:r>
                      <a:r>
                        <a:rPr lang="en-US" sz="700" b="1" baseline="0" dirty="0" err="1">
                          <a:latin typeface="Arial Narrow" panose="020B0606020202030204" pitchFamily="34" charset="0"/>
                        </a:rPr>
                        <a:t>qt</a:t>
                      </a:r>
                      <a:r>
                        <a:rPr lang="en-US" sz="700" b="1" baseline="0" dirty="0">
                          <a:latin typeface="Arial Narrow" panose="020B0606020202030204" pitchFamily="34" charset="0"/>
                        </a:rPr>
                        <a:t>  to 4 qt. per 100 gal as soil drench or soil injection</a:t>
                      </a:r>
                      <a:endParaRPr lang="en-US" sz="700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kern="700" dirty="0">
                          <a:latin typeface="Arial Narrow" panose="020B0606020202030204" pitchFamily="34" charset="0"/>
                        </a:rPr>
                        <a:t>Spray apply with good coverage to</a:t>
                      </a:r>
                      <a:r>
                        <a:rPr lang="en-US" sz="700" kern="700" baseline="0" dirty="0">
                          <a:latin typeface="Arial Narrow" panose="020B0606020202030204" pitchFamily="34" charset="0"/>
                        </a:rPr>
                        <a:t> point of runoff every  14 to 21  days  for best results</a:t>
                      </a:r>
                    </a:p>
                    <a:p>
                      <a:endParaRPr lang="en-US" sz="700" kern="700" baseline="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en-US" sz="700" kern="700" baseline="0">
                          <a:latin typeface="Arial Narrow" panose="020B0606020202030204" pitchFamily="34" charset="0"/>
                        </a:rPr>
                        <a:t>Apply </a:t>
                      </a:r>
                      <a:r>
                        <a:rPr lang="en-US" sz="700" kern="700" baseline="0" dirty="0">
                          <a:latin typeface="Arial Narrow" panose="020B0606020202030204" pitchFamily="34" charset="0"/>
                        </a:rPr>
                        <a:t>as soil drench or soil injection during  /fall or during periods of stress.  Soil injection 1.5 gal. to 3 gal. solution per DBH inch in grid pattern</a:t>
                      </a:r>
                      <a:endParaRPr lang="en-US" sz="700" kern="7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0" name="TextBox 89"/>
          <p:cNvSpPr txBox="1"/>
          <p:nvPr/>
        </p:nvSpPr>
        <p:spPr>
          <a:xfrm>
            <a:off x="9539771" y="3856419"/>
            <a:ext cx="2895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/>
          </a:p>
          <a:p>
            <a:r>
              <a:rPr lang="en-US" sz="1100" dirty="0"/>
              <a:t>Derived from:    Potassium Phosphite ,  a product  produced by the acidulation of potassium hydroxide  with phosphorous acid</a:t>
            </a:r>
          </a:p>
          <a:p>
            <a:r>
              <a:rPr lang="en-US" sz="1100" dirty="0"/>
              <a:t>Non  plant  food :   Complex carbohydrate matrix 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58000" y="5047595"/>
            <a:ext cx="2400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/>
              <a:t>What To Do In Case Of Contact:</a:t>
            </a:r>
          </a:p>
          <a:p>
            <a:r>
              <a:rPr lang="en-US" sz="600" dirty="0"/>
              <a:t>If Swallowed: If conscious, give milk or water to drink. Immediately call a doctor.</a:t>
            </a:r>
          </a:p>
          <a:p>
            <a:r>
              <a:rPr lang="en-US" sz="600" b="1" dirty="0"/>
              <a:t>Eye Contact: </a:t>
            </a:r>
            <a:r>
              <a:rPr lang="en-US" sz="600" dirty="0"/>
              <a:t>Flush eyes with clean water for 15 minutes, holding eyelids open.</a:t>
            </a:r>
          </a:p>
          <a:p>
            <a:r>
              <a:rPr lang="en-US" sz="600" dirty="0"/>
              <a:t>Obtain medical attention immediately,</a:t>
            </a:r>
          </a:p>
          <a:p>
            <a:r>
              <a:rPr lang="en-US" sz="600" b="1" dirty="0"/>
              <a:t>Skin Contact: </a:t>
            </a:r>
            <a:r>
              <a:rPr lang="en-US" sz="600" dirty="0"/>
              <a:t>Remove contaminated clothing and wash skin thoroughly with soap and water.  Obtain medical attention immediately.</a:t>
            </a:r>
          </a:p>
          <a:p>
            <a:r>
              <a:rPr lang="en-US" sz="600" b="1" dirty="0"/>
              <a:t>If Inhaled</a:t>
            </a:r>
            <a:r>
              <a:rPr lang="en-US" sz="600" dirty="0"/>
              <a:t>: Move to fresh air and call a doctor if irritation develops or persists.  If there is contact made with the spray solution containing pesticides and/or spray adjuvants, follow the "Statement of Practical Treatment" on the product's labeling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599" y="2578593"/>
            <a:ext cx="3319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STRESS MASTER</a:t>
            </a:r>
          </a:p>
          <a:p>
            <a:r>
              <a:rPr lang="en-US" sz="2400" b="1" i="1" dirty="0"/>
              <a:t>0-0-31 </a:t>
            </a:r>
            <a:r>
              <a:rPr lang="en-US" sz="1000" b="1" i="1" dirty="0"/>
              <a:t>with  </a:t>
            </a:r>
            <a:r>
              <a:rPr lang="en-US" sz="2400" b="1" i="1" dirty="0"/>
              <a:t>UTE</a:t>
            </a:r>
          </a:p>
          <a:p>
            <a:r>
              <a:rPr lang="en-US" sz="2400" b="1" dirty="0"/>
              <a:t>Potassium Phosphite</a:t>
            </a:r>
          </a:p>
          <a:p>
            <a:r>
              <a:rPr lang="en-US" sz="2400" b="1" dirty="0"/>
              <a:t>Plant Health Fertilizer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86AFE4-0E97-4418-9A77-23C957EDFA0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314" y="5120078"/>
            <a:ext cx="1676400" cy="86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19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10886</TotalTime>
  <Words>552</Words>
  <Application>Microsoft Office PowerPoint</Application>
  <PresentationFormat>Custom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Narrow</vt:lpstr>
      <vt:lpstr>Calibri</vt:lpstr>
      <vt:lpstr>Cambria Math</vt:lpstr>
      <vt:lpstr>Office Theme</vt:lpstr>
      <vt:lpstr>STRESS MASTER  with  UTE® 0-0-31  </vt:lpstr>
    </vt:vector>
  </TitlesOfParts>
  <Company>The Menefee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Influence Spray Aid</dc:title>
  <dc:creator>Max T</dc:creator>
  <cp:lastModifiedBy>Steve Martinko</cp:lastModifiedBy>
  <cp:revision>25</cp:revision>
  <cp:lastPrinted>2021-06-23T17:10:55Z</cp:lastPrinted>
  <dcterms:created xsi:type="dcterms:W3CDTF">2018-03-19T17:54:26Z</dcterms:created>
  <dcterms:modified xsi:type="dcterms:W3CDTF">2023-01-11T00:13:03Z</dcterms:modified>
</cp:coreProperties>
</file>